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7" r:id="rId3"/>
    <p:sldId id="286" r:id="rId4"/>
    <p:sldId id="269" r:id="rId5"/>
    <p:sldId id="268" r:id="rId6"/>
    <p:sldId id="279" r:id="rId7"/>
    <p:sldId id="282" r:id="rId8"/>
    <p:sldId id="283" r:id="rId9"/>
    <p:sldId id="284" r:id="rId10"/>
    <p:sldId id="271" r:id="rId11"/>
    <p:sldId id="274" r:id="rId12"/>
    <p:sldId id="272" r:id="rId13"/>
    <p:sldId id="281" r:id="rId14"/>
    <p:sldId id="261" r:id="rId15"/>
    <p:sldId id="276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howGuides="1">
      <p:cViewPr varScale="1">
        <p:scale>
          <a:sx n="60" d="100"/>
          <a:sy n="60" d="100"/>
        </p:scale>
        <p:origin x="96" y="13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pPr/>
              <a:t>12/7/2014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pPr/>
              <a:t>12/7/2014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12/7/2014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Created </a:t>
            </a:r>
            <a:r>
              <a:rPr lang="en-US" smtClean="0"/>
              <a:t>by </a:t>
            </a:r>
            <a:r>
              <a:rPr lang="en-US" smtClean="0"/>
              <a:t>Team 3: Elton </a:t>
            </a:r>
            <a:r>
              <a:rPr lang="en-US" dirty="0" smtClean="0"/>
              <a:t>Vinh, Joanne Trinh, Gordon Wang, Ethan Huang, </a:t>
            </a:r>
            <a:r>
              <a:rPr lang="en-US" dirty="0" err="1" smtClean="0"/>
              <a:t>Loc</a:t>
            </a:r>
            <a:r>
              <a:rPr lang="en-US" dirty="0" smtClean="0"/>
              <a:t> </a:t>
            </a:r>
            <a:r>
              <a:rPr lang="en-US" dirty="0" err="1" smtClean="0"/>
              <a:t>Giang</a:t>
            </a:r>
            <a:r>
              <a:rPr lang="en-US" dirty="0" smtClean="0"/>
              <a:t>, </a:t>
            </a:r>
            <a:r>
              <a:rPr lang="en-US" dirty="0" err="1" smtClean="0"/>
              <a:t>Shyanaka</a:t>
            </a:r>
            <a:r>
              <a:rPr lang="en-US" dirty="0" smtClean="0"/>
              <a:t> Ramachandra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Nutrition Database</a:t>
            </a:r>
            <a:br>
              <a:rPr lang="en-US" dirty="0" smtClean="0"/>
            </a:br>
            <a:r>
              <a:rPr lang="en-US" dirty="0" err="1" smtClean="0"/>
              <a:t>Goel</a:t>
            </a:r>
            <a:r>
              <a:rPr lang="en-US" dirty="0" smtClean="0"/>
              <a:t> big or </a:t>
            </a:r>
            <a:r>
              <a:rPr lang="en-US" dirty="0" err="1"/>
              <a:t>G</a:t>
            </a:r>
            <a:r>
              <a:rPr lang="en-US" dirty="0" err="1" smtClean="0"/>
              <a:t>oel</a:t>
            </a:r>
            <a:r>
              <a:rPr lang="en-US" dirty="0" smtClean="0"/>
              <a:t>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065212" y="304800"/>
            <a:ext cx="9144002" cy="947736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1794" y="1559718"/>
            <a:ext cx="32766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5012" y="2590800"/>
            <a:ext cx="1828800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3612" y="2819400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13612" y="3297132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18717" y="3806911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34960" y="4588991"/>
            <a:ext cx="1219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694612" y="28194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03321" y="3297132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20268" y="3806911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36744" y="45720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66212" y="41910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6412" y="123973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FoodProgram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89999" y="1768678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46420" y="1778125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203170" y="1776307"/>
            <a:ext cx="533400" cy="29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68933" y="1537867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fBST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85641" y="1559718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fLL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162110" y="154676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fHT</a:t>
            </a:r>
            <a:endParaRPr lang="en-US" sz="1200" dirty="0"/>
          </a:p>
        </p:txBody>
      </p:sp>
      <p:cxnSp>
        <p:nvCxnSpPr>
          <p:cNvPr id="45" name="Straight Arrow Connector 44"/>
          <p:cNvCxnSpPr>
            <a:endCxn id="6" idx="0"/>
          </p:cNvCxnSpPr>
          <p:nvPr/>
        </p:nvCxnSpPr>
        <p:spPr>
          <a:xfrm flipH="1">
            <a:off x="7999412" y="2068124"/>
            <a:ext cx="381000" cy="52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52138" y="3809311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41418" y="3276600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27515" y="2809211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024255" y="2297668"/>
            <a:ext cx="166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fHT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866582" y="2883756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30262" y="390164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2659" y="3362064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60213" y="4579723"/>
            <a:ext cx="4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34852" y="4651802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83232" y="5792230"/>
            <a:ext cx="143235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168933" y="5413289"/>
            <a:ext cx="166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fLL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4" idx="0"/>
          </p:cNvCxnSpPr>
          <p:nvPr/>
        </p:nvCxnSpPr>
        <p:spPr>
          <a:xfrm flipH="1">
            <a:off x="8189912" y="4651802"/>
            <a:ext cx="6889" cy="106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465883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847207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228531" y="5887222"/>
            <a:ext cx="270732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67382" y="2504878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447664" y="1456670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693467" y="2425693"/>
            <a:ext cx="1463242" cy="655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>
            <a:stCxn id="76" idx="3"/>
            <a:endCxn id="75" idx="0"/>
          </p:cNvCxnSpPr>
          <p:nvPr/>
        </p:nvCxnSpPr>
        <p:spPr>
          <a:xfrm flipH="1">
            <a:off x="2899003" y="2016496"/>
            <a:ext cx="762948" cy="48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6" idx="5"/>
            <a:endCxn id="77" idx="0"/>
          </p:cNvCxnSpPr>
          <p:nvPr/>
        </p:nvCxnSpPr>
        <p:spPr>
          <a:xfrm>
            <a:off x="4696619" y="2016496"/>
            <a:ext cx="728469" cy="40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355095" y="274341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740707" y="2745985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136598" y="274341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615354" y="2674292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237230" y="2686737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893794" y="2674893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56975" y="1733046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007159" y="1737968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612046" y="1742449"/>
            <a:ext cx="286218" cy="208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48480" y="2511138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65729" y="2501724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85755" y="2466201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59415" y="1510242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578846" y="2466201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08" y="2488776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915933" y="1497118"/>
            <a:ext cx="7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Fptr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05193" y="1507610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93291" y="2452300"/>
            <a:ext cx="60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Lptr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>
            <a:endCxn id="96" idx="0"/>
          </p:cNvCxnSpPr>
          <p:nvPr/>
        </p:nvCxnSpPr>
        <p:spPr>
          <a:xfrm flipH="1" flipV="1">
            <a:off x="4726687" y="1510242"/>
            <a:ext cx="2793344" cy="57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136598" y="1211618"/>
            <a:ext cx="72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fBST</a:t>
            </a:r>
            <a:endParaRPr lang="en-US" sz="1200" dirty="0"/>
          </a:p>
        </p:txBody>
      </p:sp>
      <p:cxnSp>
        <p:nvCxnSpPr>
          <p:cNvPr id="115" name="Curved Connector 114"/>
          <p:cNvCxnSpPr/>
          <p:nvPr/>
        </p:nvCxnSpPr>
        <p:spPr>
          <a:xfrm rot="5400000">
            <a:off x="7282688" y="3529652"/>
            <a:ext cx="3870183" cy="102098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5854" y="1676400"/>
            <a:ext cx="4480560" cy="4529137"/>
          </a:xfrm>
        </p:spPr>
        <p:txBody>
          <a:bodyPr/>
          <a:lstStyle/>
          <a:p>
            <a:r>
              <a:rPr lang="en-US" dirty="0" smtClean="0"/>
              <a:t>Search filters</a:t>
            </a:r>
          </a:p>
          <a:p>
            <a:r>
              <a:rPr lang="en-US" dirty="0" smtClean="0"/>
              <a:t>Print Ascending order</a:t>
            </a:r>
          </a:p>
          <a:p>
            <a:r>
              <a:rPr lang="en-US" dirty="0" smtClean="0"/>
              <a:t>Indented Print</a:t>
            </a:r>
          </a:p>
          <a:p>
            <a:pPr lvl="1"/>
            <a:r>
              <a:rPr lang="en-US" dirty="0" smtClean="0"/>
              <a:t>Visual way to show the levels of the binary search tree.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3812" y="2209800"/>
            <a:ext cx="4479925" cy="295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685800"/>
            <a:ext cx="3276600" cy="54864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Takes the key and does a for loop the length of the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hash function performs an exclusive OR binary function on the previously index calculated index and the </a:t>
            </a:r>
            <a:r>
              <a:rPr lang="en-US" sz="2000" dirty="0" err="1" smtClean="0"/>
              <a:t>Ascii</a:t>
            </a:r>
            <a:r>
              <a:rPr lang="en-US" sz="2000" dirty="0" smtClean="0"/>
              <a:t> code of the current letter (if using string) or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while loop insures that the corresponding index of the item does not exceed the max value of the table.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74812" y="364333"/>
            <a:ext cx="4114798" cy="671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Hash Function code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9012" y="1447800"/>
            <a:ext cx="56789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70012" y="4688413"/>
            <a:ext cx="41148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hashingFunction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key:KeyType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= index position for ( index position &lt; length of key;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‌	Index = prime number * index ^ key[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while( index 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sizeOfTable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- 1)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	index = index mod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sizeFfTable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 index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Sorted Linked List is our method for collision resolution</a:t>
            </a:r>
          </a:p>
          <a:p>
            <a:r>
              <a:rPr lang="en-US" dirty="0" smtClean="0"/>
              <a:t>We create an array of sorted lists.  The hash function determines the index of the array.</a:t>
            </a:r>
          </a:p>
          <a:p>
            <a:r>
              <a:rPr lang="en-US" dirty="0" smtClean="0"/>
              <a:t>If the index is not used, we create a new linked list in the array.  If the index is used, we add an additional node to the linked list.</a:t>
            </a:r>
            <a:endParaRPr lang="en-US" dirty="0"/>
          </a:p>
        </p:txBody>
      </p:sp>
      <p:pic>
        <p:nvPicPr>
          <p:cNvPr id="5" name="Picture Placeholder 4" descr="Basket filled with app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Efficiencies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601" y="1447800"/>
            <a:ext cx="9416611" cy="51054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Separated menu from main and enabled </a:t>
            </a:r>
            <a:r>
              <a:rPr lang="en-US" dirty="0" err="1" smtClean="0"/>
              <a:t>FoodProgram</a:t>
            </a:r>
            <a:r>
              <a:rPr lang="en-US" dirty="0" smtClean="0"/>
              <a:t> as ADT</a:t>
            </a:r>
          </a:p>
          <a:p>
            <a:pPr>
              <a:buFontTx/>
              <a:buChar char="-"/>
            </a:pPr>
            <a:r>
              <a:rPr lang="en-US" dirty="0" smtClean="0"/>
              <a:t>Collision Resolution is a sorted linked list.</a:t>
            </a:r>
          </a:p>
          <a:p>
            <a:pPr>
              <a:buFontTx/>
              <a:buChar char="-"/>
            </a:pPr>
            <a:r>
              <a:rPr lang="en-US" dirty="0" smtClean="0"/>
              <a:t>We use </a:t>
            </a:r>
            <a:r>
              <a:rPr lang="en-US" dirty="0" err="1" smtClean="0"/>
              <a:t>HashTable</a:t>
            </a:r>
            <a:r>
              <a:rPr lang="en-US" dirty="0" smtClean="0"/>
              <a:t> for searching for specific objects</a:t>
            </a:r>
          </a:p>
          <a:p>
            <a:pPr>
              <a:buFontTx/>
              <a:buChar char="-"/>
            </a:pPr>
            <a:r>
              <a:rPr lang="en-US" dirty="0" smtClean="0"/>
              <a:t>We used one BST that rearranges based on key attribute instead of building several BSTs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Project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300" dirty="0" smtClean="0"/>
          </a:p>
          <a:p>
            <a:pPr marL="33147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300" dirty="0" smtClean="0"/>
              <a:t>This project is a database of food and its nutritional information.</a:t>
            </a:r>
          </a:p>
          <a:p>
            <a:pPr marL="331470" lvl="1" indent="-285750">
              <a:spcBef>
                <a:spcPts val="1200"/>
              </a:spcBef>
            </a:pPr>
            <a:endParaRPr lang="en-US" sz="2300" dirty="0" smtClean="0"/>
          </a:p>
        </p:txBody>
      </p:sp>
      <p:pic>
        <p:nvPicPr>
          <p:cNvPr id="9" name="Picture 2" descr="http://laserinkjetlabels.com/images/food_labels.gif"/>
          <p:cNvPicPr>
            <a:picLocks noChangeAspect="1" noChangeArrowheads="1"/>
          </p:cNvPicPr>
          <p:nvPr/>
        </p:nvPicPr>
        <p:blipFill>
          <a:blip r:embed="rId2" cstate="print"/>
          <a:srcRect t="11406" b="11406"/>
          <a:stretch>
            <a:fillRect/>
          </a:stretch>
        </p:blipFill>
        <p:spPr bwMode="auto">
          <a:xfrm>
            <a:off x="1674812" y="838200"/>
            <a:ext cx="3814088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and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ood nutrition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calculate</a:t>
            </a:r>
          </a:p>
          <a:p>
            <a:r>
              <a:rPr lang="en-US" dirty="0" err="1" smtClean="0"/>
              <a:t>HashTable</a:t>
            </a:r>
            <a:endParaRPr lang="en-US" dirty="0" smtClean="0"/>
          </a:p>
          <a:p>
            <a:r>
              <a:rPr lang="en-US" dirty="0" smtClean="0"/>
              <a:t>BST</a:t>
            </a:r>
          </a:p>
          <a:p>
            <a:r>
              <a:rPr lang="en-US" dirty="0" smtClean="0"/>
              <a:t>Sorted Linked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3624" y="1981200"/>
            <a:ext cx="5226187" cy="381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46612" y="1643063"/>
            <a:ext cx="0" cy="449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Menu Options</a:t>
            </a:r>
            <a:endParaRPr lang="en-US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Add new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Delete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Look up food data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in hash table sequence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List food data sorted by name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Indented tree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Print efficiency data of hash table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Food calculator</a:t>
            </a:r>
          </a:p>
          <a:p>
            <a:pPr marL="788670" lvl="2" indent="-285750">
              <a:spcBef>
                <a:spcPts val="1200"/>
              </a:spcBef>
              <a:buFont typeface="+mj-lt"/>
              <a:buAutoNum type="arabicPeriod"/>
            </a:pPr>
            <a:r>
              <a:rPr lang="en-US" sz="1200" dirty="0" smtClean="0"/>
              <a:t>Quit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612" y="304800"/>
            <a:ext cx="10032375" cy="5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21473" r="4295" b="29448"/>
          <a:stretch/>
        </p:blipFill>
        <p:spPr>
          <a:xfrm>
            <a:off x="2894012" y="381000"/>
            <a:ext cx="7004929" cy="307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0077" r="14853" b="41473"/>
          <a:stretch/>
        </p:blipFill>
        <p:spPr>
          <a:xfrm>
            <a:off x="3122612" y="3426940"/>
            <a:ext cx="629107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4444" r="63555" b="46667"/>
          <a:stretch/>
        </p:blipFill>
        <p:spPr>
          <a:xfrm>
            <a:off x="1186889" y="1272988"/>
            <a:ext cx="1524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6" t="13333" r="16222" b="40000"/>
          <a:stretch/>
        </p:blipFill>
        <p:spPr>
          <a:xfrm>
            <a:off x="2802450" y="1066800"/>
            <a:ext cx="19050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2" t="54444" r="42000" b="16667"/>
          <a:stretch/>
        </p:blipFill>
        <p:spPr>
          <a:xfrm>
            <a:off x="4707450" y="1187824"/>
            <a:ext cx="15240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21112" r="56222" b="36666"/>
          <a:stretch/>
        </p:blipFill>
        <p:spPr>
          <a:xfrm>
            <a:off x="6058249" y="1187824"/>
            <a:ext cx="26670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15556" r="6444" b="31111"/>
          <a:stretch/>
        </p:blipFill>
        <p:spPr>
          <a:xfrm>
            <a:off x="8456612" y="1268506"/>
            <a:ext cx="2819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-1676400"/>
            <a:ext cx="3124201" cy="2776537"/>
          </a:xfrm>
        </p:spPr>
        <p:txBody>
          <a:bodyPr/>
          <a:lstStyle/>
          <a:p>
            <a:r>
              <a:rPr lang="en-US" dirty="0" smtClean="0"/>
              <a:t>Data Record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1066800"/>
            <a:ext cx="3124201" cy="4953000"/>
          </a:xfrm>
        </p:spPr>
        <p:txBody>
          <a:bodyPr>
            <a:normAutofit/>
          </a:bodyPr>
          <a:lstStyle/>
          <a:p>
            <a:pPr marL="45720"/>
            <a:r>
              <a:rPr lang="en-US" dirty="0" smtClean="0"/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Name = Tomato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Calories = 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Fat(mg) = 181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Cholesterol(g) =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Sodium(mg) = 18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Protein(mg) = 879</a:t>
            </a:r>
          </a:p>
          <a:p>
            <a:pPr marL="45720" lvl="1">
              <a:spcBef>
                <a:spcPts val="1200"/>
              </a:spcBef>
            </a:pPr>
            <a:endParaRPr lang="en-US" dirty="0" smtClean="0"/>
          </a:p>
          <a:p>
            <a:pPr marL="45720" lvl="1">
              <a:spcBef>
                <a:spcPts val="1200"/>
              </a:spcBef>
            </a:pPr>
            <a:r>
              <a:rPr lang="en-US" sz="1600" dirty="0" smtClean="0"/>
              <a:t>Functions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</a:t>
            </a:r>
            <a:r>
              <a:rPr lang="en-US" sz="1200" dirty="0" smtClean="0"/>
              <a:t>onstructors and destructors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getters and setters</a:t>
            </a:r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US" sz="1200" dirty="0" smtClean="0"/>
              <a:t>verloaded operators</a:t>
            </a:r>
          </a:p>
          <a:p>
            <a:pPr marL="1245870" lvl="3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78867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/>
      </p:pic>
      <p:pic>
        <p:nvPicPr>
          <p:cNvPr id="2052" name="Picture 4" descr="http://tpzoo.files.wordpress.com/2013/07/heirloom-tomatoes-istoc39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686858"/>
            <a:ext cx="5791200" cy="54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IO</a:t>
            </a:r>
            <a:endParaRPr lang="en-US" dirty="0"/>
          </a:p>
        </p:txBody>
      </p:sp>
      <p:graphicFrame>
        <p:nvGraphicFramePr>
          <p:cNvPr id="9" name="Content Placeholder 8" descr="Sample table with 3 columns, 4 row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4982243"/>
              </p:ext>
            </p:extLst>
          </p:nvPr>
        </p:nvGraphicFramePr>
        <p:xfrm>
          <a:off x="2055812" y="1905000"/>
          <a:ext cx="838200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  <a:gridCol w="1397000"/>
                <a:gridCol w="1397000"/>
                <a:gridCol w="1397000"/>
              </a:tblGrid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Calories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Fat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Tomato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</a:tr>
              <a:tr h="93345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Milk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7.7</a:t>
                      </a:r>
                      <a:endParaRPr lang="en-US" dirty="0"/>
                    </a:p>
                  </a:txBody>
                  <a:tcPr anchor="ctr"/>
                </a:tc>
              </a:tr>
              <a:tr h="781050">
                <a:tc>
                  <a:txBody>
                    <a:bodyPr/>
                    <a:lstStyle/>
                    <a:p>
                      <a:r>
                        <a:rPr lang="en-US" dirty="0" smtClean="0"/>
                        <a:t>White Bread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147.3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027EF60-452A-468E-A07F-0A227C2E3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0</TotalTime>
  <Words>398</Words>
  <Application>Microsoft Office PowerPoint</Application>
  <PresentationFormat>Custom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Unicode MS</vt:lpstr>
      <vt:lpstr>Arial</vt:lpstr>
      <vt:lpstr>Cambria</vt:lpstr>
      <vt:lpstr>Food Gourmet 16x9</vt:lpstr>
      <vt:lpstr>Nutrition Database Goel big or Goel home</vt:lpstr>
      <vt:lpstr>Project Application</vt:lpstr>
      <vt:lpstr>Overview and Features</vt:lpstr>
      <vt:lpstr>Menu Options</vt:lpstr>
      <vt:lpstr>PowerPoint Presentation</vt:lpstr>
      <vt:lpstr>PowerPoint Presentation</vt:lpstr>
      <vt:lpstr>PowerPoint Presentation</vt:lpstr>
      <vt:lpstr>Data Record</vt:lpstr>
      <vt:lpstr>File IO</vt:lpstr>
      <vt:lpstr>Data Structures</vt:lpstr>
      <vt:lpstr>Binary Search Tree</vt:lpstr>
      <vt:lpstr>PowerPoint Presentation</vt:lpstr>
      <vt:lpstr>Sorted Linked List</vt:lpstr>
      <vt:lpstr>Key Design Efficiencies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2014-12-01T01:47:21Z</dcterms:created>
  <dcterms:modified xsi:type="dcterms:W3CDTF">2014-12-08T07:26:14Z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